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1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12192000" cy="6858000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14" y="12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834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presProps" Target="presProps.xml"  /><Relationship Id="rId53" Type="http://schemas.openxmlformats.org/officeDocument/2006/relationships/viewProps" Target="viewProps.xml"  /><Relationship Id="rId54" Type="http://schemas.openxmlformats.org/officeDocument/2006/relationships/theme" Target="theme/theme1.xml"  /><Relationship Id="rId55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F6A3A29-9895-4909-9BEF-924EF2AB3C40}" type="datetime1">
              <a:rPr lang="ko-KR" altLang="en-US"/>
              <a:pPr lvl="0">
                <a:defRPr/>
              </a:pPr>
              <a:t>2023-11-01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7A7C6D0-00B8-436C-A101-793F4AAA55B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DFA2BB8-BA60-4269-88A6-99BF603B3D93}" type="datetime1">
              <a:rPr lang="ko-KR" altLang="en-US"/>
              <a:pPr lvl="0">
                <a:defRPr/>
              </a:pPr>
              <a:t>2023-11-01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77629D7-CBBC-41DA-8530-A69C170F0B1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62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내용 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9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전체 내용상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전체 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14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99" r:id="rId4"/>
    <p:sldLayoutId id="2147483700" r:id="rId5"/>
    <p:sldLayoutId id="2147483686" r:id="rId6"/>
    <p:sldLayoutId id="2147483696" r:id="rId7"/>
    <p:sldLayoutId id="2147483701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5.png"  /><Relationship Id="rId6" Type="http://schemas.openxmlformats.org/officeDocument/2006/relationships/image" Target="../media/image5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.png"  /><Relationship Id="rId3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Relationship Id="rId3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.png"  /><Relationship Id="rId3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image" Target="../media/image16.png"  /><Relationship Id="rId4" Type="http://schemas.openxmlformats.org/officeDocument/2006/relationships/image" Target="../media/image1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.png"  /><Relationship Id="rId3" Type="http://schemas.openxmlformats.org/officeDocument/2006/relationships/image" Target="../media/image1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png"  /><Relationship Id="rId3" Type="http://schemas.openxmlformats.org/officeDocument/2006/relationships/image" Target="../media/image1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Relationship Id="rId4" Type="http://schemas.openxmlformats.org/officeDocument/2006/relationships/image" Target="../media/image5.png"  /><Relationship Id="rId5" Type="http://schemas.openxmlformats.org/officeDocument/2006/relationships/image" Target="../media/image5.png"  /><Relationship Id="rId6" Type="http://schemas.openxmlformats.org/officeDocument/2006/relationships/image" Target="../media/image5.png"  /><Relationship Id="rId7" Type="http://schemas.openxmlformats.org/officeDocument/2006/relationships/image" Target="../media/image5.png"  /><Relationship Id="rId8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240" y="2043650"/>
            <a:ext cx="6303675" cy="108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1253" y="783335"/>
            <a:ext cx="868682" cy="8717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4740" t="-2500" b="84350"/>
          <a:stretch>
            <a:fillRect/>
          </a:stretch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r="10630"/>
          <a:stretch>
            <a:fillRect/>
          </a:stretch>
        </p:blipFill>
        <p:spPr>
          <a:xfrm>
            <a:off x="-5835" y="3580884"/>
            <a:ext cx="12283559" cy="1902700"/>
          </a:xfrm>
          <a:prstGeom prst="rect">
            <a:avLst/>
          </a:prstGeom>
        </p:spPr>
      </p:pic>
      <p:sp>
        <p:nvSpPr>
          <p:cNvPr id="22" name="제목 1"/>
          <p:cNvSpPr txBox="1"/>
          <p:nvPr/>
        </p:nvSpPr>
        <p:spPr>
          <a:xfrm>
            <a:off x="460240" y="3951028"/>
            <a:ext cx="1343393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2400614" y="3637514"/>
            <a:ext cx="3523960" cy="86280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공주대인공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36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9" name="제목 1"/>
          <p:cNvSpPr txBox="1"/>
          <p:nvPr/>
        </p:nvSpPr>
        <p:spPr>
          <a:xfrm>
            <a:off x="271825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팀장 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손건희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 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9933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제목 1"/>
          <p:cNvSpPr txBox="1"/>
          <p:nvPr/>
        </p:nvSpPr>
        <p:spPr>
          <a:xfrm>
            <a:off x="5045694" y="4714636"/>
            <a:ext cx="1581502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강정선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3" name="제목 1"/>
          <p:cNvSpPr txBox="1"/>
          <p:nvPr/>
        </p:nvSpPr>
        <p:spPr>
          <a:xfrm>
            <a:off x="6772304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손재현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2442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5338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제목 1"/>
          <p:cNvSpPr txBox="1"/>
          <p:nvPr/>
        </p:nvSpPr>
        <p:spPr>
          <a:xfrm>
            <a:off x="841269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노민주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9377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072094" y="280624"/>
            <a:ext cx="2840742" cy="3819152"/>
          </a:xfrm>
          <a:prstGeom prst="rect">
            <a:avLst/>
          </a:prstGeom>
        </p:spPr>
      </p:pic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9"/>
            <a:ext cx="11045974" cy="108497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-2.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ResNet18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를 활용하여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42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종의 클래스 분류를 수행하고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Validataion 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데이터에 대한 정확도를 제시한다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2" y="3429000"/>
            <a:ext cx="11045974" cy="270082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_1_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정확도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　train_acc :    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98.84%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val_acc :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63.77%</a:t>
            </a:r>
            <a:endParaRPr xmlns:mc="http://schemas.openxmlformats.org/markup-compatibility/2006" xmlns:hp="http://schemas.haansoft.com/office/presentation/8.0" kumimoji="0" lang="en-US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en-US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742148" y="1535640"/>
            <a:ext cx="10742338" cy="46727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&lt;MISSION_2&gt;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심화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]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한국 이미지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음식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데이터셋을 분류하시오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230369" y="850306"/>
            <a:ext cx="9990570" cy="916721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분석하기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08310" y="2037867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먼저 데이터는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train_set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val_set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으로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폴더를 받았고 미션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사용되는 데이터의 경우에는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클래스로 이루어진 데이터였다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이 데이터의 경우는 주로 워터마크와 많은 글씨들이 있는 것이 특징이였다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더 나아가 학습에 관련없는것과 같은 술과 다른 음식들이 섞여있는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train_set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이였다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클래스 당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있고 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33000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본격적으로 사진을 분석하면서 사진들에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많은 이상치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들이 존재했습니다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예를 들자면 갈치 구이 사진이지만 갈치가 있는것이 아니고 다른 이상한 음식들과 섞여있거나 평범한 사람이 봐도 갈치라고 여기지 못할 만한 사진들을 사진을 자르던가 또는 삭제하는 방식으로 데이터를 전처리를 진행하고자하는 계획을 세우게 되었습니다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전처리 필요성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13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4592117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사진에 하나의 음식뿐만 아니라 다양한 음식이 존재하는 경우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l="3550" t="38980" r="53290" b="30810"/>
          <a:stretch>
            <a:fillRect/>
          </a:stretch>
        </p:blipFill>
        <p:spPr>
          <a:xfrm>
            <a:off x="6291840" y="2298464"/>
            <a:ext cx="4972099" cy="353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전처리 필요성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14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456255"/>
            <a:ext cx="5353851" cy="3565198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전 음식이 많았는데 모든 전에는 간장 종지가 있음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 공통된 특징은 햇가리는 요소라는 가설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t="24720" r="53620" b="16810"/>
          <a:stretch>
            <a:fillRect/>
          </a:stretch>
        </p:blipFill>
        <p:spPr>
          <a:xfrm>
            <a:off x="6427866" y="2479213"/>
            <a:ext cx="4926640" cy="3528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전처리 필요성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15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456255"/>
            <a:ext cx="5353851" cy="3565198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우리가 분류하는 모델 중에 계란 후레이와 시레기 국이 있는데 두개의 음식이 같이 존재하는 경우 확인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t="23980" r="53640" b="18570"/>
          <a:stretch>
            <a:fillRect/>
          </a:stretch>
        </p:blipFill>
        <p:spPr>
          <a:xfrm>
            <a:off x="6446951" y="2414188"/>
            <a:ext cx="4843961" cy="3512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15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955794" y="2064573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"/>
          <p:cNvSpPr/>
          <p:nvPr/>
        </p:nvSpPr>
        <p:spPr>
          <a:xfrm>
            <a:off x="7010134" y="2047838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l="3550" t="38980" r="53290" b="30810"/>
          <a:stretch>
            <a:fillRect/>
          </a:stretch>
        </p:blipFill>
        <p:spPr>
          <a:xfrm>
            <a:off x="790484" y="3001707"/>
            <a:ext cx="4972099" cy="353916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18310" t="46050" r="65800" b="40230"/>
          <a:stretch>
            <a:fillRect/>
          </a:stretch>
        </p:blipFill>
        <p:spPr>
          <a:xfrm>
            <a:off x="6843757" y="3055122"/>
            <a:ext cx="4268850" cy="32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17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955794" y="2064573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"/>
          <p:cNvSpPr/>
          <p:nvPr/>
        </p:nvSpPr>
        <p:spPr>
          <a:xfrm>
            <a:off x="7010134" y="2047838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t="24720" r="53620" b="16810"/>
          <a:stretch>
            <a:fillRect/>
          </a:stretch>
        </p:blipFill>
        <p:spPr>
          <a:xfrm>
            <a:off x="525927" y="3155754"/>
            <a:ext cx="4926640" cy="352861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9970" t="40060" r="63180" b="25510"/>
          <a:stretch>
            <a:fillRect/>
          </a:stretch>
        </p:blipFill>
        <p:spPr>
          <a:xfrm>
            <a:off x="6899666" y="3164657"/>
            <a:ext cx="4828719" cy="3421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18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955794" y="2064573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"/>
          <p:cNvSpPr/>
          <p:nvPr/>
        </p:nvSpPr>
        <p:spPr>
          <a:xfrm>
            <a:off x="7010134" y="2047838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t="23980" r="53640" b="18570"/>
          <a:stretch>
            <a:fillRect/>
          </a:stretch>
        </p:blipFill>
        <p:spPr>
          <a:xfrm>
            <a:off x="669639" y="2966107"/>
            <a:ext cx="4843961" cy="3512093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l="20110" t="43640" r="53640" b="18570"/>
          <a:stretch>
            <a:fillRect/>
          </a:stretch>
        </p:blipFill>
        <p:spPr>
          <a:xfrm>
            <a:off x="6972162" y="3064025"/>
            <a:ext cx="4398868" cy="328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하이퍼파라미터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14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1993358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미션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_1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과 다른 점은 하이퍼 파라미터 튜닝도 진행했습니다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.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학습률을 조금 더 낮추니까 성능의 향상을 가져올 수 있었습니다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.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</a:t>
            </a: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learning_rate : 0.001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model : resnet_18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batch_size :  32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optimazition 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RAdam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하이퍼파라미터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53500" y="373878"/>
            <a:ext cx="7972333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목차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  </a:t>
            </a:r>
            <a:endParaRPr lang="ko-KR" altLang="en-US" sz="3800">
              <a:solidFill>
                <a:srgbClr val="ff0000"/>
              </a:solidFill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5898023" y="2015587"/>
            <a:ext cx="5603415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전처리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5792267" y="2451263"/>
            <a:ext cx="5709171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모델링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6096000" y="2931527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최종 정확도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배운점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</a:t>
            </a:fld>
            <a:endParaRPr lang="en-US" altLang="ko-KR"/>
          </a:p>
        </p:txBody>
      </p:sp>
      <p:sp>
        <p:nvSpPr>
          <p:cNvPr id="13" name="제목 1"/>
          <p:cNvSpPr txBox="1"/>
          <p:nvPr/>
        </p:nvSpPr>
        <p:spPr>
          <a:xfrm>
            <a:off x="0" y="1157437"/>
            <a:ext cx="4055509" cy="5063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_1</a:t>
            </a:r>
            <a:endPara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6004183" y="1139634"/>
            <a:ext cx="4055509" cy="5063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</a:t>
            </a:r>
            <a:endPara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6096000" y="1590398"/>
            <a:ext cx="5862588" cy="577590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분석하기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0" y="4106767"/>
            <a:ext cx="4055509" cy="5063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</a:t>
            </a:r>
            <a:endPara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6096000" y="3331079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미션별 답변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2" name="제목 1"/>
          <p:cNvSpPr txBox="1"/>
          <p:nvPr/>
        </p:nvSpPr>
        <p:spPr>
          <a:xfrm>
            <a:off x="105755" y="1891993"/>
            <a:ext cx="5603415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전처리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3" name="제목 1"/>
          <p:cNvSpPr txBox="1"/>
          <p:nvPr/>
        </p:nvSpPr>
        <p:spPr>
          <a:xfrm>
            <a:off x="0" y="2327669"/>
            <a:ext cx="5709171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모델링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4" name="제목 1"/>
          <p:cNvSpPr txBox="1"/>
          <p:nvPr/>
        </p:nvSpPr>
        <p:spPr>
          <a:xfrm>
            <a:off x="303732" y="2824705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최종 정확도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배운점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5" name="제목 1"/>
          <p:cNvSpPr txBox="1"/>
          <p:nvPr/>
        </p:nvSpPr>
        <p:spPr>
          <a:xfrm>
            <a:off x="331331" y="1520215"/>
            <a:ext cx="5862588" cy="577590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분석하기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6" name="제목 1"/>
          <p:cNvSpPr txBox="1"/>
          <p:nvPr/>
        </p:nvSpPr>
        <p:spPr>
          <a:xfrm>
            <a:off x="260291" y="3305406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미션별 답변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7" name="제목 1"/>
          <p:cNvSpPr txBox="1"/>
          <p:nvPr/>
        </p:nvSpPr>
        <p:spPr>
          <a:xfrm>
            <a:off x="105755" y="4840292"/>
            <a:ext cx="5603415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전처리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8" name="제목 1"/>
          <p:cNvSpPr txBox="1"/>
          <p:nvPr/>
        </p:nvSpPr>
        <p:spPr>
          <a:xfrm>
            <a:off x="0" y="5275968"/>
            <a:ext cx="5709171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모델링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39" name="제목 1"/>
          <p:cNvSpPr txBox="1"/>
          <p:nvPr/>
        </p:nvSpPr>
        <p:spPr>
          <a:xfrm>
            <a:off x="303732" y="5773004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최종 정확도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배운점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303732" y="4415103"/>
            <a:ext cx="5862588" cy="577590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데이터 분석하기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41" name="제목 1"/>
          <p:cNvSpPr txBox="1"/>
          <p:nvPr/>
        </p:nvSpPr>
        <p:spPr>
          <a:xfrm>
            <a:off x="260291" y="6253705"/>
            <a:ext cx="5405438" cy="604295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미션별 답변  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14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위해서 규제를 사용했다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규제는 처음은 강하게 먹히면서 점차 줄여가는 식으로 주었는데 결과는 학습이 안되는 현상만 발생할 뿐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val_acc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의 성능이 좋아지는 것은 확인 하지 못했다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L_2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규제 적용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15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다른 접근 방법으로는 모델에게 다양한 학습이미지를 제공해주는 것이 또 다른 방법이 될 수 있다고 생각하고 증강 기법으로 수직으로 수평으로 랜덤으로 섞어주는 기능을 사용해 보았다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결과는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val_acc 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62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%-&gt;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76%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향상되는 것을 확인할 수 있었다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데이터 증강 사용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16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다른 접근 방법으로는 앞에서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가지의 시도를 해보고 늦게나마 느꼈다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이건 학습이미지가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와 많이 다른 것이 즉 이상치가 존재하고 그것을 학습하면서 발생하는 문제라는 것을 알게 되었고 우리는 모든 이미지를 하나씩 필요없는 부분을 삭제하는 방향으로 진행했다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성능은   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76%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80.06%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으로 향상되었습니다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데이터 전처리 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79723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최종 정확도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배운점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608620" y="2037867"/>
            <a:ext cx="11045974" cy="370762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정확도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　train_acc :       </a:t>
            </a:r>
            <a:r>
              <a:rPr xmlns:mc="http://schemas.openxmlformats.org/markup-compatibility/2006" xmlns:hp="http://schemas.haansoft.com/office/presentation/8.0" kumimoji="0" lang="en-US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97.39%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　　val_acc :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80.06%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_2_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배운점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우리팀은 맨 처음에는 데이터의 과적합을 잡기 위해서 하이퍼 파라미터 조정을 먼저 했다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하지만 미션을 진행하면서 느낀 것을 앞으로 우리가 일할 현업에서도 그렇고 대회에서 가장 중요한 것은 데이터 전처리 과정이라는 것을 배웠다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79723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최종 정확도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loss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시각화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19</a:t>
            </a:fld>
            <a:endParaRPr lang="en-US" altLang="ko-KR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2217" y="2037414"/>
            <a:ext cx="11194270" cy="4047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1267607" cy="6041566"/>
          </a:xfrm>
          <a:prstGeom prst="rect">
            <a:avLst/>
          </a:prstGeom>
        </p:spPr>
      </p:pic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2-1.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Mission_1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의 결과를 분석한다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[Mission_1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맞춘 샘플의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샘플들을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맞춘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샘플들의 차이점이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3" y="4204024"/>
            <a:ext cx="11045974" cy="229483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다음 페이지에 이미지 제공하고 설명드리겠습니다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2-1.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Mission_1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의 결과를 분석한다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[Mission_1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맞춘 샘플의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샘플들을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맞춘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샘플들의 차이점이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3" y="4204024"/>
            <a:ext cx="11045974" cy="229483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20</a:t>
            </a:fld>
            <a:endParaRPr lang="en-US" altLang="ko-KR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47650" y="0"/>
            <a:ext cx="6644350" cy="657663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540717" cy="6567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샘플들을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7302826" y="4204024"/>
            <a:ext cx="4316161" cy="229483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틀린 샘플들의 공통점으로는 간장종지에 찍어먹는데 서로의 음식 색도 비슥한 경우를 모델이 햇갈려한다고 생각할 수 있었습니다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즉 우리는 이것을 개선하기 위해서 전처리를 진행할때 해당 부분에 초점을 맞추어서 진행을 했습니다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21</a:t>
            </a:fld>
            <a:endParaRPr lang="en-US" altLang="ko-KR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t="96640"/>
          <a:stretch>
            <a:fillRect/>
          </a:stretch>
        </p:blipFill>
        <p:spPr>
          <a:xfrm>
            <a:off x="581476" y="5030621"/>
            <a:ext cx="6644350" cy="594574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t="58470" b="36280"/>
          <a:stretch>
            <a:fillRect/>
          </a:stretch>
        </p:blipFill>
        <p:spPr>
          <a:xfrm>
            <a:off x="599278" y="4226641"/>
            <a:ext cx="6644350" cy="69249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rcRect t="6410" b="89410"/>
          <a:stretch>
            <a:fillRect/>
          </a:stretch>
        </p:blipFill>
        <p:spPr>
          <a:xfrm>
            <a:off x="565298" y="5748211"/>
            <a:ext cx="6644350" cy="667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2-1.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Mission_1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의 결과를 분석한다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[Mission_1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맞춘 샘플의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샘플들을 공통점이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맞춘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틀린 샘플들의 차이점이 있는가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?]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7285021" y="4061594"/>
            <a:ext cx="4333965" cy="243726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특히 성능히 월등하게 잘 나온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class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는 이미지를 살펴보면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다른 음식들과 다르게 먹는 음식에서 같이 먹는 음식이 한창되어있거나 예를들면 김치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밥 또는 주위 사진들에 에러를 이르키면서 학습이 될 만한 사물과 음식이 상대적으로 적다라는 것을 알 수 있었습니다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즉 저희는 전처리 하는 과정에서 주위 사물도 영향을 줄 수 있겠다 라는 생각하고 전처리를 진행하게 되었습니다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22</a:t>
            </a:fld>
            <a:endParaRPr lang="en-US" altLang="ko-KR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33160" b="62940"/>
          <a:stretch>
            <a:fillRect/>
          </a:stretch>
        </p:blipFill>
        <p:spPr>
          <a:xfrm>
            <a:off x="478921" y="5294867"/>
            <a:ext cx="6644350" cy="75480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rcRect t="74180" b="21390"/>
          <a:stretch>
            <a:fillRect/>
          </a:stretch>
        </p:blipFill>
        <p:spPr>
          <a:xfrm>
            <a:off x="500291" y="4272897"/>
            <a:ext cx="6644350" cy="745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</a:t>
            </a:fld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rcRect b="2860"/>
          <a:stretch>
            <a:fillRect/>
          </a:stretch>
        </p:blipFill>
        <p:spPr>
          <a:xfrm>
            <a:off x="0" y="0"/>
            <a:ext cx="11660634" cy="646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19463"/>
            <a:ext cx="11045974" cy="108497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2-2.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2-1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의 분석을 기반으로 성능 향상을 작업을 수행한다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2" y="3429000"/>
            <a:ext cx="11045974" cy="270082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먼저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2-1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분석을 기반으로 결국은 데이터 전처리를 진행하는데 어떤 부분이 데이터 전처리가 필요하고 어떤 부분을 중요시하면서 데이터를 만들어가야하는지에 대해서 이해할 수 있었다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예를들어 간장종지를 제거 전의 특유의 특징을 잘 지키면서 진행했다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그리고 주위 음식들이 없고 한정되어있다면 해당 특징을 파악하는데 도움이 된다는 것입니다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1988234"/>
            <a:ext cx="11045974" cy="108497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2-3.</a:t>
            </a: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선택지들의 성능 경향을 파악한다</a:t>
            </a:r>
            <a:r>
              <a: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2" y="3429000"/>
            <a:ext cx="11045974" cy="270082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다음 페이지에 설명하겠습니다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2-3.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선택지들의 성능 경향을 파악한다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25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다른 접근 방법으로는 모델에게 다양한 학습이미지를 제공해주는 것이 또 다른 방법이 될 수 있다고 생각하고 증강 기법으로 수직으로 수평으로 랜덤으로 섞어주는 기능을 사용해 보았다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결과는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val_acc 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62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%-&gt;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76%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향상되는 것을 확인할 수 있었다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데이터 증강 사용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2-3.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선택지들의 성능 경향을 파악한다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26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위해서 규제를 사용했다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규제는 처음은 강하게 먹히면서 점차 줄여가는 식으로 주었는데 결과는 학습이 안되는 현상만 발생할 뿐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val_acc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의 성능이 좋아지는 것은 확인 하지 못했다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L_2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규제 적용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2-3.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선택지들의 성능 경향을 파악한다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27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데이터 모델링은 처음에는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성능 개선을 위해서 과적합 현상을 없애기 위해서 규제를 사용했다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그리고 데이터 증강도 사용했지만 많은 성능 향상을 가져오지는 못했다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이후 시도한 것은 미션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클래스 분류 결과를 보고 이미지와 대조해 보면서 차이점과 공통점을 찾아가기 시작했다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이후 전처리  성능은   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76%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80.06%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으로 향상되었습니다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데이터 전처리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742148" y="1535640"/>
            <a:ext cx="10742338" cy="46727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&lt;MISSION3&gt;</a:t>
            </a:r>
            <a:endParaRPr xmlns:mc="http://schemas.openxmlformats.org/markup-compatibility/2006" xmlns:hp="http://schemas.haansoft.com/office/presentation/8.0" kumimoji="0" lang="en-US" altLang="ko-KR" sz="4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MISSION2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에서 학습시킨 모델로 건강관리를 위한 음식이미지 데이터셋 분류하시오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230369" y="850306"/>
            <a:ext cx="9990570" cy="916721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분석하기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08310" y="2037867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먼저 데이터는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train_set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val_set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으로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폴더를 받았고 미션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사용되는 데이터의 경우에는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클래스로 이루어진 데이터였습니다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클래스 당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있고 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적은 것은 약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900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개 많은 것은 약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1500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개 정도 존재하는 클래스 간의 차이를 발견했습니다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본격적으로 사진을 분석하면서 사진들에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많은 이상치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들이 존재했습니다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예를 들자면 주위에 많은 반찬이나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많은 사물들이 존재했습니다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그리고 공백의 여부가 많이 존재하는 사진이나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중앙이 뚫여있고 사이드에 음식이 배치되어있는 사진들도 상당히 분포하는 것을 확인 할 수 있었습니다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하이퍼파라미터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32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1993358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미션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_2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과 다른 점은 하이퍼 파라미터 튜닝도 진행했습니다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.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</a:t>
            </a: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learning_rate : 0.001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model : resnet_50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batch_size :  32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optimazition 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RAdam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810160" y="1973871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하이퍼파라미터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230369" y="850306"/>
            <a:ext cx="9990570" cy="916721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분석하기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전처리 필요성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08310" y="3204012"/>
            <a:ext cx="4859174" cy="17225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연관성 없는 음식과 장식품이 같이 있는 경우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연관성 없는 사물이나 음식제거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30</a:t>
            </a:fld>
            <a:endParaRPr lang="en-US" altLang="ko-KR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8864" y="1966735"/>
            <a:ext cx="5020252" cy="4490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230369" y="850306"/>
            <a:ext cx="9990570" cy="916721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분석하기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전처리 필요성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619291" y="3204012"/>
            <a:ext cx="4948192" cy="172251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음식 사진이 많은 공백을 가지고 한쪽으로 치우쳐 있는 경우 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공백을 없애는 쪽으로 전처리 진행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31</a:t>
            </a:fld>
            <a:endParaRPr lang="en-US" altLang="ko-KR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5703" y="2027768"/>
            <a:ext cx="6077906" cy="39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2109833" y="850306"/>
            <a:ext cx="7972333" cy="896237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역활 분담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08310" y="2037867"/>
            <a:ext cx="10707702" cy="93024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손건희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>
                <a:solidFill>
                  <a:schemeClr val="tx1"/>
                </a:solidFill>
              </a:rPr>
              <a:t>   </a:t>
            </a:r>
            <a:r>
              <a:rPr lang="ko-KR" altLang="en-US" b="1">
                <a:solidFill>
                  <a:schemeClr val="tx1"/>
                </a:solidFill>
              </a:rPr>
              <a:t>데이터 모델링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모델 하이퍼 파라미터 개선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모델 구조 개선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737809" y="3183736"/>
            <a:ext cx="10646253" cy="93024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algn="ctr">
              <a:defRPr/>
            </a:pPr>
            <a:r>
              <a:rPr lang="ko-KR" altLang="en-US" sz="1584">
                <a:solidFill>
                  <a:schemeClr val="tx1"/>
                </a:solidFill>
              </a:rPr>
              <a:t>강정선 </a:t>
            </a:r>
            <a:r>
              <a:rPr lang="en-US" altLang="ko-KR" sz="1584">
                <a:solidFill>
                  <a:schemeClr val="tx1"/>
                </a:solidFill>
              </a:rPr>
              <a:t>:</a:t>
            </a:r>
            <a:r>
              <a:rPr lang="ko-KR" altLang="en-US" sz="1584">
                <a:solidFill>
                  <a:schemeClr val="tx1"/>
                </a:solidFill>
              </a:rPr>
              <a:t>   </a:t>
            </a:r>
            <a:r>
              <a:rPr lang="ko-KR" altLang="en-US" sz="1584" b="1">
                <a:solidFill>
                  <a:schemeClr val="tx1"/>
                </a:solidFill>
              </a:rPr>
              <a:t>데이터 모델링</a:t>
            </a:r>
            <a:r>
              <a:rPr lang="en-US" altLang="ko-KR" sz="1584">
                <a:solidFill>
                  <a:schemeClr val="tx1"/>
                </a:solidFill>
              </a:rPr>
              <a:t>(</a:t>
            </a:r>
            <a:r>
              <a:rPr lang="ko-KR" altLang="en-US" sz="1584">
                <a:solidFill>
                  <a:schemeClr val="tx1"/>
                </a:solidFill>
              </a:rPr>
              <a:t>모델 구조 개선</a:t>
            </a:r>
            <a:r>
              <a:rPr lang="en-US" altLang="ko-KR" sz="1584">
                <a:solidFill>
                  <a:schemeClr val="tx1"/>
                </a:solidFill>
              </a:rPr>
              <a:t>,</a:t>
            </a:r>
            <a:r>
              <a:rPr lang="ko-KR" altLang="en-US" sz="1584">
                <a:solidFill>
                  <a:schemeClr val="tx1"/>
                </a:solidFill>
              </a:rPr>
              <a:t> 모델 하이퍼 파라미터 개선</a:t>
            </a:r>
            <a:r>
              <a:rPr lang="en-US" altLang="ko-KR" sz="1584">
                <a:solidFill>
                  <a:schemeClr val="tx1"/>
                </a:solidFill>
              </a:rPr>
              <a:t>)</a:t>
            </a:r>
            <a:endParaRPr lang="en-US" altLang="ko-KR" sz="1584">
              <a:solidFill>
                <a:schemeClr val="tx1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707080" y="4310347"/>
            <a:ext cx="10697460" cy="93024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algn="ctr">
              <a:defRPr/>
            </a:pPr>
            <a:r>
              <a:rPr lang="ko-KR" altLang="en-US" sz="1584">
                <a:solidFill>
                  <a:schemeClr val="tx1"/>
                </a:solidFill>
              </a:rPr>
              <a:t>손재현 </a:t>
            </a:r>
            <a:r>
              <a:rPr lang="en-US" altLang="ko-KR" sz="1584">
                <a:solidFill>
                  <a:schemeClr val="tx1"/>
                </a:solidFill>
              </a:rPr>
              <a:t>:</a:t>
            </a:r>
            <a:r>
              <a:rPr lang="ko-KR" altLang="en-US" sz="1584">
                <a:solidFill>
                  <a:schemeClr val="tx1"/>
                </a:solidFill>
              </a:rPr>
              <a:t>   </a:t>
            </a:r>
            <a:r>
              <a:rPr lang="ko-KR" altLang="en-US" sz="1584" b="1">
                <a:solidFill>
                  <a:schemeClr val="tx1"/>
                </a:solidFill>
              </a:rPr>
              <a:t>데이터 전처리</a:t>
            </a:r>
            <a:r>
              <a:rPr lang="en-US" altLang="ko-KR" sz="1584">
                <a:solidFill>
                  <a:schemeClr val="tx1"/>
                </a:solidFill>
              </a:rPr>
              <a:t>(</a:t>
            </a:r>
            <a:r>
              <a:rPr lang="ko-KR" altLang="en-US" sz="1584">
                <a:solidFill>
                  <a:schemeClr val="tx1"/>
                </a:solidFill>
              </a:rPr>
              <a:t>이미지 편집</a:t>
            </a:r>
            <a:r>
              <a:rPr lang="en-US" altLang="ko-KR" sz="1584">
                <a:solidFill>
                  <a:schemeClr val="tx1"/>
                </a:solidFill>
              </a:rPr>
              <a:t>,</a:t>
            </a:r>
            <a:r>
              <a:rPr lang="ko-KR" altLang="en-US" sz="1584">
                <a:solidFill>
                  <a:schemeClr val="tx1"/>
                </a:solidFill>
              </a:rPr>
              <a:t> 이미지 삭제</a:t>
            </a:r>
            <a:r>
              <a:rPr lang="en-US" altLang="ko-KR" sz="1584">
                <a:solidFill>
                  <a:schemeClr val="tx1"/>
                </a:solidFill>
              </a:rPr>
              <a:t>)</a:t>
            </a:r>
            <a:endParaRPr lang="en-US" altLang="ko-KR" sz="1584">
              <a:solidFill>
                <a:schemeClr val="tx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726335" y="5466456"/>
            <a:ext cx="10646252" cy="93024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algn="ctr">
              <a:defRPr/>
            </a:pPr>
            <a:r>
              <a:rPr lang="ko-KR" altLang="en-US" sz="1584">
                <a:solidFill>
                  <a:schemeClr val="tx1"/>
                </a:solidFill>
              </a:rPr>
              <a:t>노민주  </a:t>
            </a:r>
            <a:r>
              <a:rPr lang="en-US" altLang="ko-KR" sz="1584">
                <a:solidFill>
                  <a:schemeClr val="tx1"/>
                </a:solidFill>
              </a:rPr>
              <a:t>:</a:t>
            </a:r>
            <a:r>
              <a:rPr lang="ko-KR" altLang="en-US" sz="1584">
                <a:solidFill>
                  <a:schemeClr val="tx1"/>
                </a:solidFill>
              </a:rPr>
              <a:t>   </a:t>
            </a:r>
            <a:r>
              <a:rPr lang="ko-KR" altLang="en-US" sz="1584" b="1">
                <a:solidFill>
                  <a:schemeClr val="tx1"/>
                </a:solidFill>
              </a:rPr>
              <a:t>데이터 전처리</a:t>
            </a:r>
            <a:r>
              <a:rPr lang="en-US" altLang="ko-KR" sz="1584">
                <a:solidFill>
                  <a:schemeClr val="tx1"/>
                </a:solidFill>
              </a:rPr>
              <a:t>(</a:t>
            </a:r>
            <a:r>
              <a:rPr lang="ko-KR" altLang="en-US" sz="1584">
                <a:solidFill>
                  <a:schemeClr val="tx1"/>
                </a:solidFill>
              </a:rPr>
              <a:t>이미지 편집</a:t>
            </a:r>
            <a:r>
              <a:rPr lang="en-US" altLang="ko-KR" sz="1584">
                <a:solidFill>
                  <a:schemeClr val="tx1"/>
                </a:solidFill>
              </a:rPr>
              <a:t>,</a:t>
            </a:r>
            <a:r>
              <a:rPr lang="ko-KR" altLang="en-US" sz="1584">
                <a:solidFill>
                  <a:schemeClr val="tx1"/>
                </a:solidFill>
              </a:rPr>
              <a:t> 이미지 삭제</a:t>
            </a:r>
            <a:r>
              <a:rPr lang="en-US" altLang="ko-KR" sz="1584">
                <a:solidFill>
                  <a:schemeClr val="tx1"/>
                </a:solidFill>
              </a:rPr>
              <a:t>)</a:t>
            </a:r>
            <a:endParaRPr lang="en-US" altLang="ko-KR" sz="1584">
              <a:solidFill>
                <a:schemeClr val="tx1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32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955794" y="2064573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l="21100" t="57980"/>
          <a:stretch>
            <a:fillRect/>
          </a:stretch>
        </p:blipFill>
        <p:spPr>
          <a:xfrm>
            <a:off x="6861559" y="3429000"/>
            <a:ext cx="4619669" cy="3093088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7010134" y="2047838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696" y="3294180"/>
            <a:ext cx="5020252" cy="337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33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955794" y="2064573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"/>
          <p:cNvSpPr/>
          <p:nvPr/>
        </p:nvSpPr>
        <p:spPr>
          <a:xfrm>
            <a:off x="7010134" y="2047838"/>
            <a:ext cx="4058006" cy="51185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4581" y="2962464"/>
            <a:ext cx="4965173" cy="3610677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r="54110"/>
          <a:stretch>
            <a:fillRect/>
          </a:stretch>
        </p:blipFill>
        <p:spPr>
          <a:xfrm>
            <a:off x="6650022" y="3015875"/>
            <a:ext cx="4671410" cy="3441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34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1984456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먼저 모델은 미션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_2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모델을 이용해서 진행했었는데 성능은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90%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까지 나왔지만 모델이 안정적이지 않다는 단점이 존재했고 이미지를 보면서 이상한 이미지들이 존재하는 것을 확인할 수 있었다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우리팀은 이 이미지 전처리 작업을 진행했습니다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_3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의 이미지는 미션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_2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와 다르게 마치 전문 사진관이 찍은 것과 같은 정갈한 이미지 였고 처리할 부분은 공백이 많거나 다른 음식이나 사진이 있는경우를 제거해 나갔습니다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그렇게 하고 다른 부분은 동일하게 유지했음에도 불구하고 모델이 더욱 안정적이게 학습되는 경향성을 느낄 수 있었습니다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79723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최종 정확도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배운점 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608620" y="2037867"/>
            <a:ext cx="11045974" cy="3805548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정확도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　train_acc :   </a:t>
            </a:r>
            <a:r>
              <a: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97.26%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　 val_acc :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96.88</a:t>
            </a:r>
            <a:endPara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_3_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배운점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_3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배운 점은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와 동일하게 데이터 전처리가 정말 중요하다는것이다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데이터를 전처리를 진행하므로써 더욱 안정적인 모델을얻을 수 있었다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26</a:t>
            </a:fld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1207876" cy="6046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3-1.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Mission_2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학습시킨 모델을 활용하여 건강관리를 위한 음식 이미지 데이터를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클래스로 분류하는 모델을 만들고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학습시킨다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3" y="4204024"/>
            <a:ext cx="11045974" cy="229483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기본적으로 미션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_2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넣은 모델을 이용해서 성능을 평가해본 결과는 상당히 좋았습니다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val_acc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90%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나왔고 하지만 모델이 안정적으로 학습하지는 못했습니다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그래서 저희팀은  전처리를 진행했고 결과는 더욱 안정적인 모델을 얻을 수 있었습니다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사진을 다음장에 제시하겠습니다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34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35</a:t>
            </a:fld>
            <a:endParaRPr lang="en-US" altLang="ko-KR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635855"/>
            <a:ext cx="5579386" cy="422214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7571" y="2537751"/>
            <a:ext cx="5944429" cy="4320248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573013" y="1808007"/>
            <a:ext cx="4387375" cy="53175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전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/>
          <p:nvPr/>
        </p:nvSpPr>
        <p:spPr>
          <a:xfrm>
            <a:off x="6885506" y="1835779"/>
            <a:ext cx="4387375" cy="531754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전처리 후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73013" y="2003848"/>
            <a:ext cx="11045974" cy="195605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3-2.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성능 경향을 파악한다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/>
          <p:nvPr/>
        </p:nvSpPr>
        <p:spPr>
          <a:xfrm>
            <a:off x="573013" y="4204024"/>
            <a:ext cx="11045974" cy="256189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성능은 원래 기존의 모델을 사용했을때 부터 좋았지만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학습 중에 한 번씩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val_acc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가 많이 감소하는 부분이 종종 존재하는 것을 확인할 수 있었습니다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그래서 그러한 불안정한 학습을 개선하기 위해서 데이터 전처리를 통해서 성능을 향상시킬 수 있었습니다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결국은 가장 중요한것은 데이터를 어떻게 전처리할지에 대한 고민과 시도가 중요하다는 것을 배울 수 있었습니다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초기에 확인하였던 클래스 간의 차이점을 확인하고 클래스 갯수를 맞추어주어보았지만 그렇게 뛰어난 차이변화를 느끼지 못해서 클래스의 파일 갯수를 맞추는 것은 시도하지 않았습니다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클래스 간의 차이가 이진 분류와 같은 것은 많은 영향을 줄 수 있지만 또는 클래스가 극단적으로 많이 차이가 난다면 그럴 수 있지만 저희 그러한 상황이 아니기때문에 학습을 진행하면서 성능의 차이가 많이나는 현상이 상대적으로 적었다고 생각합니다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5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36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rcRect r="10630"/>
          <a:stretch>
            <a:fillRect/>
          </a:stretch>
        </p:blipFill>
        <p:spPr>
          <a:xfrm>
            <a:off x="-5835" y="3082742"/>
            <a:ext cx="12283559" cy="190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03854" y="5998244"/>
            <a:ext cx="3102791" cy="533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740" t="-2500" b="84350"/>
          <a:stretch>
            <a:fillRect/>
          </a:stretch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8810" t="85570" r="-4070" b="-3730"/>
          <a:stretch>
            <a:fillRect/>
          </a:stretch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sp>
        <p:nvSpPr>
          <p:cNvPr id="21" name="제목 1"/>
          <p:cNvSpPr txBox="1"/>
          <p:nvPr/>
        </p:nvSpPr>
        <p:spPr>
          <a:xfrm>
            <a:off x="4607102" y="1691348"/>
            <a:ext cx="2977797" cy="86280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감사합니다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460240" y="3452886"/>
            <a:ext cx="1343393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2400614" y="3139372"/>
            <a:ext cx="3203493" cy="86280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공주대인공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36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5" name="제목 1"/>
          <p:cNvSpPr txBox="1"/>
          <p:nvPr/>
        </p:nvSpPr>
        <p:spPr>
          <a:xfrm>
            <a:off x="2718252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팀장 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손건희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 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99333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제목 1"/>
          <p:cNvSpPr txBox="1"/>
          <p:nvPr/>
        </p:nvSpPr>
        <p:spPr>
          <a:xfrm>
            <a:off x="5045694" y="4216494"/>
            <a:ext cx="154589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강정선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8" name="제목 1"/>
          <p:cNvSpPr txBox="1"/>
          <p:nvPr/>
        </p:nvSpPr>
        <p:spPr>
          <a:xfrm>
            <a:off x="6772304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손재현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924425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53385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제목 1"/>
          <p:cNvSpPr txBox="1"/>
          <p:nvPr/>
        </p:nvSpPr>
        <p:spPr>
          <a:xfrm>
            <a:off x="8412692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팀원 노민주</a:t>
            </a:r>
            <a:r>
              <a:rPr lang="en-US" altLang="ko-KR" sz="1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en-US" altLang="ko-KR" sz="1800" b="1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3773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230369" y="850306"/>
            <a:ext cx="9990570" cy="916721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_1_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분석하기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분석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708310" y="2037867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먼저 데이터는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train_set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val_set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으로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폴더를 받았고 미션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사용되는 데이터의 경우에는 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개의 클래스로 이루어진 데이터였다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클래스 당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900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있고 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33000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개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정도가 있었습니다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본격적으로 사진을 분석하면서 사진들에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많은 이상치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들이 존재했습니다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예를 들자면 갈치 구이 사진이지만 갈치가 있는것이 아니고 다른 이상한 음식들과 섞여있거나 평범한 사람이 봐도 갈치라고 여기지 못할 만한 사진들을 사진을 자르던가 또는 삭제하는 방식으로 데이터를 전처리를 진행하고자하는 계획을 세우게 되었습니다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88850" y="886775"/>
            <a:ext cx="12003150" cy="960369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_1_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전처리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사진 자르기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사진 삭제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6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2020064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미션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_1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과 같은 경우는 주어진 조건에 맞게 기본 모델을 사용하여 일반적인 성능을 뽑아보았기 때문에 전처리는 진행하지 않았습니다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chemeClr val="dk1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803080" y="788855"/>
            <a:ext cx="10571679" cy="97817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미션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_1_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데이터 모델링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모델성능 개선점</a:t>
            </a:r>
            <a:r>
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7</a:t>
            </a:fld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742149" y="1993358"/>
            <a:ext cx="10707702" cy="41705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0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 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미션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_1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같은 경우는 어떤 클래스가 있는지 확인하고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,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데이터는 어떻 형식으로 이루어져 있는지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,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이미지는 어떤 이미지가 있는 것을 이해하는 시간으로 사용했고 모델 향상을 시작하기 전 저희는 초기의 기본적인 하이퍼파마리터를 아래와 같이 설정하게 되었습니다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.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learning_rate : 0.01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model : resnet_18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batch_size :  32</a:t>
            </a:r>
            <a:endParaRPr kumimoji="0" lang="en-US" altLang="ko-KR" sz="27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optimazition 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RAdam</a:t>
            </a:r>
            <a:endParaRPr kumimoji="0" lang="en-US" altLang="ko-KR" sz="30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>
                <a:solidFill>
                  <a:schemeClr val="dk1"/>
                </a:solidFill>
                <a:effectLst/>
                <a:latin typeface="Calibri"/>
                <a:ea typeface="맑은 고딕"/>
                <a:cs typeface="Calibri"/>
              </a:rPr>
              <a:t>- </a:t>
            </a:r>
            <a:endParaRPr kumimoji="0" lang="en-US" altLang="ko-KR" sz="3000" b="0" i="0" u="none" strike="noStrike" kern="1200" cap="none" spc="0" normalizeH="0" baseline="0">
              <a:solidFill>
                <a:schemeClr val="dk1"/>
              </a:solidFill>
              <a:effectLst/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  <a:defRPr/>
            </a:pPr>
            <a:fld id="{81D5EE22-A3E3-433A-A925-07007EBA2790}" type="slidenum">
              <a:rPr lang="en-US" altLang="ko-KR"/>
              <a:pPr defTabSz="914400">
                <a:lnSpc>
                  <a:spcPct val="90000"/>
                </a:lnSpc>
                <a:spcBef>
                  <a:spcPct val="0"/>
                </a:spcBef>
                <a:defRPr/>
              </a:pPr>
              <a:t>9</a:t>
            </a:fld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1592808" cy="6056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/>
          <p:nvPr/>
        </p:nvSpPr>
        <p:spPr>
          <a:xfrm>
            <a:off x="1906912" y="931285"/>
            <a:ext cx="8924833" cy="835743"/>
          </a:xfrm>
          <a:prstGeom prst="rect">
            <a:avLst/>
          </a:prstGeom>
        </p:spPr>
        <p:txBody>
          <a:bodyPr vert="horz" lIns="112542" tIns="56271" rIns="112542" bIns="56271" anchor="b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                           </a:t>
            </a:r>
            <a:r>
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</a:rPr>
              <a:t>미션별 답변</a:t>
            </a:r>
            <a:endPara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599718" y="1380718"/>
            <a:ext cx="4093614" cy="468132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b4a6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-1.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각 메뉴를 클래스로 하는 분류 데이터 섹과 데이터를 준비하고 예시 이미지를 클래스별로 하나씩 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42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장을 한번에 시각화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(Plotting)</a:t>
            </a:r>
            <a:r>
              <a: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하여 확인하다</a:t>
            </a: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80456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2968" y="766048"/>
            <a:ext cx="7259031" cy="6091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1628</ep:Words>
  <ep:PresentationFormat>와이드스크린</ep:PresentationFormat>
  <ep:Paragraphs>226</ep:Paragraphs>
  <ep:Slides>48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ep:HeadingPairs>
  <ep:TitlesOfParts>
    <vt:vector size="4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2021-06-16T05:52:09.000</dcterms:created>
  <dc:creator>user</dc:creator>
  <cp:lastModifiedBy>손건희</cp:lastModifiedBy>
  <dcterms:modified xsi:type="dcterms:W3CDTF">2023-11-01T10:31:17.500</dcterms:modified>
  <cp:revision>412</cp:revision>
  <dc:title>2021년 데이터 크리에이터 캠프  추진계획</dc:title>
  <cp:version/>
</cp:coreProperties>
</file>